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notesMasterIdLst>
    <p:notesMasterId r:id="rId1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2A1CBB-D32F-CAC2-5CDC-30E1DAE7B910}" v="52" dt="2023-08-03T22:14:57.067"/>
    <p1510:client id="{8F11444E-8AE1-418E-942F-D7D2952BA2C7}" vWet="6" dt="2023-08-03T21:54:51.3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4.xml" Id="rId8" /><Relationship Type="http://schemas.openxmlformats.org/officeDocument/2006/relationships/slide" Target="slides/slide9.xml" Id="rId13" /><Relationship Type="http://schemas.openxmlformats.org/officeDocument/2006/relationships/theme" Target="theme/theme1.xml" Id="rId18" /><Relationship Type="http://schemas.openxmlformats.org/officeDocument/2006/relationships/customXml" Target="../customXml/item3.xml" Id="rId3" /><Relationship Type="http://schemas.microsoft.com/office/2015/10/relationships/revisionInfo" Target="revisionInfo.xml" Id="rId21" /><Relationship Type="http://schemas.openxmlformats.org/officeDocument/2006/relationships/slide" Target="slides/slide3.xml" Id="rId7" /><Relationship Type="http://schemas.openxmlformats.org/officeDocument/2006/relationships/slide" Target="slides/slide8.xml" Id="rId12" /><Relationship Type="http://schemas.openxmlformats.org/officeDocument/2006/relationships/viewProps" Target="viewProps.xml" Id="rId17" /><Relationship Type="http://schemas.openxmlformats.org/officeDocument/2006/relationships/customXml" Target="../customXml/item2.xml" Id="rId2" /><Relationship Type="http://schemas.openxmlformats.org/officeDocument/2006/relationships/presProps" Target="presProps.xml" Id="rId16" /><Relationship Type="http://schemas.openxmlformats.org/officeDocument/2006/relationships/customXml" Target="../customXml/item1.xml" Id="rId1" /><Relationship Type="http://schemas.openxmlformats.org/officeDocument/2006/relationships/slide" Target="slides/slide2.xml" Id="rId6" /><Relationship Type="http://schemas.openxmlformats.org/officeDocument/2006/relationships/slide" Target="slides/slide7.xml" Id="rId11" /><Relationship Type="http://schemas.openxmlformats.org/officeDocument/2006/relationships/slide" Target="slides/slide1.xml" Id="rId5" /><Relationship Type="http://schemas.openxmlformats.org/officeDocument/2006/relationships/notesMaster" Target="notesMasters/notesMaster1.xml" Id="rId15" /><Relationship Type="http://schemas.openxmlformats.org/officeDocument/2006/relationships/slide" Target="slides/slide6.xml" Id="rId10" /><Relationship Type="http://schemas.openxmlformats.org/officeDocument/2006/relationships/tableStyles" Target="tableStyles.xml" Id="rId19" /><Relationship Type="http://schemas.openxmlformats.org/officeDocument/2006/relationships/slideMaster" Target="slideMasters/slideMaster1.xml" Id="rId4" /><Relationship Type="http://schemas.openxmlformats.org/officeDocument/2006/relationships/slide" Target="slides/slide5.xml" Id="rId9" /><Relationship Type="http://schemas.openxmlformats.org/officeDocument/2006/relationships/slide" Target="slides/slide10.xml" Id="rId14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2AD92-C9C3-4CB0-9F87-1233A0E657E3}" type="datetimeFigureOut">
              <a:t>8/3/2023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1B54D-C7C5-4C46-A755-C8C7F899492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078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1B54D-C7C5-4C46-A755-C8C7F8994927}" type="slidenum"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17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8B5700D-1E07-47F1-BB85-113979564199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4CC7E2D-20C9-43B4-AD46-EA8E9AE5FE9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8366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700D-1E07-47F1-BB85-113979564199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7E2D-20C9-43B4-AD46-EA8E9AE5F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337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700D-1E07-47F1-BB85-113979564199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7E2D-20C9-43B4-AD46-EA8E9AE5FE9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286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700D-1E07-47F1-BB85-113979564199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7E2D-20C9-43B4-AD46-EA8E9AE5FE9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609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700D-1E07-47F1-BB85-113979564199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7E2D-20C9-43B4-AD46-EA8E9AE5F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76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700D-1E07-47F1-BB85-113979564199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7E2D-20C9-43B4-AD46-EA8E9AE5FE9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899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700D-1E07-47F1-BB85-113979564199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7E2D-20C9-43B4-AD46-EA8E9AE5FE9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441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700D-1E07-47F1-BB85-113979564199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7E2D-20C9-43B4-AD46-EA8E9AE5FE9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158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700D-1E07-47F1-BB85-113979564199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7E2D-20C9-43B4-AD46-EA8E9AE5FE9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502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700D-1E07-47F1-BB85-113979564199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7E2D-20C9-43B4-AD46-EA8E9AE5F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49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700D-1E07-47F1-BB85-113979564199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7E2D-20C9-43B4-AD46-EA8E9AE5FE9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084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700D-1E07-47F1-BB85-113979564199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7E2D-20C9-43B4-AD46-EA8E9AE5F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237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700D-1E07-47F1-BB85-113979564199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7E2D-20C9-43B4-AD46-EA8E9AE5FE9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481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700D-1E07-47F1-BB85-113979564199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7E2D-20C9-43B4-AD46-EA8E9AE5FE9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508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700D-1E07-47F1-BB85-113979564199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7E2D-20C9-43B4-AD46-EA8E9AE5F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08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700D-1E07-47F1-BB85-113979564199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7E2D-20C9-43B4-AD46-EA8E9AE5FE9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319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700D-1E07-47F1-BB85-113979564199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7E2D-20C9-43B4-AD46-EA8E9AE5F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60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8B5700D-1E07-47F1-BB85-113979564199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4CC7E2D-20C9-43B4-AD46-EA8E9AE5F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977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contracts@nvcourts.nv.gov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vcourts.gov/AOC/Procurement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nvcourts.gov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JMS Bidders’ Conference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Nevada Administrative Office of the Courts </a:t>
            </a:r>
          </a:p>
        </p:txBody>
      </p:sp>
    </p:spTree>
    <p:extLst>
      <p:ext uri="{BB962C8B-B14F-4D97-AF65-F5344CB8AC3E}">
        <p14:creationId xmlns:p14="http://schemas.microsoft.com/office/powerpoint/2010/main" val="1047675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Master Services Agreement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Section 11 of RFP</a:t>
            </a:r>
          </a:p>
          <a:p>
            <a:r>
              <a:rPr lang="en-US" b="0" i="0">
                <a:solidFill>
                  <a:srgbClr val="000000"/>
                </a:solidFill>
                <a:effectLst/>
              </a:rPr>
              <a:t>In order to be qualified, an Offeror </a:t>
            </a:r>
            <a:r>
              <a:rPr lang="en-US" b="1" i="0">
                <a:solidFill>
                  <a:srgbClr val="000000"/>
                </a:solidFill>
                <a:effectLst/>
              </a:rPr>
              <a:t>must affirm acceptance </a:t>
            </a:r>
            <a:r>
              <a:rPr lang="en-US" b="0" i="0">
                <a:solidFill>
                  <a:srgbClr val="000000"/>
                </a:solidFill>
                <a:effectLst/>
              </a:rPr>
              <a:t>of the Non-Negotiable Provisions</a:t>
            </a:r>
          </a:p>
          <a:p>
            <a:r>
              <a:rPr lang="en-US">
                <a:solidFill>
                  <a:srgbClr val="000000"/>
                </a:solidFill>
              </a:rPr>
              <a:t>Non-Negotiable Articles</a:t>
            </a:r>
          </a:p>
          <a:p>
            <a:pPr lvl="1"/>
            <a:r>
              <a:rPr lang="en-US" b="0" i="0">
                <a:solidFill>
                  <a:srgbClr val="000000"/>
                </a:solidFill>
                <a:effectLst/>
              </a:rPr>
              <a:t>10 – Invoicing and Payment</a:t>
            </a:r>
          </a:p>
          <a:p>
            <a:pPr lvl="1"/>
            <a:r>
              <a:rPr lang="en-US" b="0" i="0">
                <a:solidFill>
                  <a:srgbClr val="000000"/>
                </a:solidFill>
                <a:effectLst/>
              </a:rPr>
              <a:t>11 – Customer Data and Other Confidential Information</a:t>
            </a:r>
          </a:p>
          <a:p>
            <a:pPr lvl="1"/>
            <a:r>
              <a:rPr lang="en-US" b="0" i="0">
                <a:solidFill>
                  <a:srgbClr val="000000"/>
                </a:solidFill>
                <a:effectLst/>
              </a:rPr>
              <a:t>13 – Representation, Warranties and Covenants</a:t>
            </a:r>
          </a:p>
          <a:p>
            <a:pPr lvl="1"/>
            <a:r>
              <a:rPr lang="en-US" b="0" i="0">
                <a:solidFill>
                  <a:srgbClr val="000000"/>
                </a:solidFill>
                <a:effectLst/>
              </a:rPr>
              <a:t>15 – Indemnities</a:t>
            </a:r>
          </a:p>
          <a:p>
            <a:pPr lvl="1"/>
            <a:r>
              <a:rPr lang="en-US" b="0" i="0">
                <a:solidFill>
                  <a:srgbClr val="000000"/>
                </a:solidFill>
                <a:effectLst/>
              </a:rPr>
              <a:t>16 – Liability</a:t>
            </a:r>
          </a:p>
          <a:p>
            <a:pPr lvl="1"/>
            <a:r>
              <a:rPr lang="en-US" b="0" i="0">
                <a:solidFill>
                  <a:srgbClr val="000000"/>
                </a:solidFill>
                <a:effectLst/>
              </a:rPr>
              <a:t>17 – Dispute Resolution</a:t>
            </a:r>
          </a:p>
          <a:p>
            <a:pPr lvl="1"/>
            <a:r>
              <a:rPr lang="en-US" b="0" i="0">
                <a:solidFill>
                  <a:srgbClr val="000000"/>
                </a:solidFill>
                <a:effectLst/>
              </a:rPr>
              <a:t>18 – Termination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79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660861"/>
            <a:ext cx="10018713" cy="1752599"/>
          </a:xfrm>
        </p:spPr>
        <p:txBody>
          <a:bodyPr/>
          <a:lstStyle/>
          <a:p>
            <a:pPr algn="l"/>
            <a:r>
              <a:rPr lang="en-US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051857"/>
            <a:ext cx="10018713" cy="3124201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/>
          </a:p>
          <a:p>
            <a:pPr>
              <a:buFont typeface="Wingdings" panose="05000000000000000000" pitchFamily="2" charset="2"/>
              <a:buChar char="§"/>
            </a:pPr>
            <a:r>
              <a:rPr lang="en-US"/>
              <a:t>Introductions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/>
              <a:t>The Process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/>
              <a:t>Rules and Information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/>
              <a:t>Schedule of Events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/>
              <a:t>Submitting Proposals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/>
              <a:t>Evaluation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/>
              <a:t>Questions and Answers</a:t>
            </a:r>
          </a:p>
        </p:txBody>
      </p:sp>
    </p:spTree>
    <p:extLst>
      <p:ext uri="{BB962C8B-B14F-4D97-AF65-F5344CB8AC3E}">
        <p14:creationId xmlns:p14="http://schemas.microsoft.com/office/powerpoint/2010/main" val="304077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/>
              <a:t>AOC Designated Point of Contact – </a:t>
            </a:r>
            <a:r>
              <a:rPr lang="en-US">
                <a:hlinkClick r:id="rId2"/>
              </a:rPr>
              <a:t>contracts@nvcourts.nv.gov</a:t>
            </a:r>
            <a:endParaRPr lang="en-US"/>
          </a:p>
          <a:p>
            <a:pPr>
              <a:buFont typeface="Wingdings" panose="05000000000000000000" pitchFamily="2" charset="2"/>
              <a:buChar char="§"/>
            </a:pPr>
            <a:r>
              <a:rPr lang="en-US"/>
              <a:t>Other AOC staff on the Zoom to assist in answering questions: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/>
              <a:t>Yesenia Pacheco – Contracts and Grants Officer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/>
              <a:t>Paul Embley – CIO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05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General Rules and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/>
              <a:t>All matters go through our Contracts and Grants Officer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/>
              <a:t>Do not discuss this procurement with any other person at AOC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/>
              <a:t>Do not discuss this procurement with any clerk or judicial officer who works in Nevada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/>
              <a:t>Information on the procurement may be found at </a:t>
            </a:r>
            <a:r>
              <a:rPr lang="en-US" u="sng">
                <a:solidFill>
                  <a:srgbClr val="0000FF"/>
                </a:solidFill>
                <a:hlinkClick r:id="rId3"/>
              </a:rPr>
              <a:t>https://nvcourts.gov/AOC/Procurements/</a:t>
            </a:r>
            <a:r>
              <a:rPr lang="en-US">
                <a:solidFill>
                  <a:srgbClr val="0000FF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>
                <a:solidFill>
                  <a:schemeClr val="tx1"/>
                </a:solidFill>
              </a:rPr>
              <a:t>Please check the Website for updates as AOC will not be emailing them to you </a:t>
            </a:r>
          </a:p>
        </p:txBody>
      </p:sp>
    </p:spTree>
    <p:extLst>
      <p:ext uri="{BB962C8B-B14F-4D97-AF65-F5344CB8AC3E}">
        <p14:creationId xmlns:p14="http://schemas.microsoft.com/office/powerpoint/2010/main" val="1516936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General Rules and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/>
              <a:t>Information about the courts in Nevada may be found at </a:t>
            </a:r>
            <a:r>
              <a:rPr lang="en-US" u="sng">
                <a:hlinkClick r:id="rId2"/>
              </a:rPr>
              <a:t>https://nvcourts.gov</a:t>
            </a:r>
            <a:r>
              <a:rPr lang="en-US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/>
              <a:t>This meeting is being recorded and published to the Website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/>
              <a:t>All questions are to be submitted through the Chat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/>
              <a:t>All questions and answers will be posted to the Website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/>
              <a:t>Any questions that are not answered during the meeting will be answered and posted to the Website by August 17, 2023</a:t>
            </a:r>
          </a:p>
          <a:p>
            <a:pPr>
              <a:buFont typeface="Wingdings" panose="05000000000000000000" pitchFamily="2" charset="2"/>
              <a:buChar char="§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078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Schedule of Events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459491"/>
              </p:ext>
            </p:extLst>
          </p:nvPr>
        </p:nvGraphicFramePr>
        <p:xfrm>
          <a:off x="1358364" y="2596802"/>
          <a:ext cx="9475271" cy="32117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21934">
                  <a:extLst>
                    <a:ext uri="{9D8B030D-6E8A-4147-A177-3AD203B41FA5}">
                      <a16:colId xmlns:a16="http://schemas.microsoft.com/office/drawing/2014/main" val="2939792958"/>
                    </a:ext>
                  </a:extLst>
                </a:gridCol>
                <a:gridCol w="3753337">
                  <a:extLst>
                    <a:ext uri="{9D8B030D-6E8A-4147-A177-3AD203B41FA5}">
                      <a16:colId xmlns:a16="http://schemas.microsoft.com/office/drawing/2014/main" val="2975309221"/>
                    </a:ext>
                  </a:extLst>
                </a:gridCol>
              </a:tblGrid>
              <a:tr h="2906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Activity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Date/Time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8952437"/>
                  </a:ext>
                </a:extLst>
              </a:tr>
              <a:tr h="2906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Publish Solicitation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July 24, 2023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7263853"/>
                  </a:ext>
                </a:extLst>
              </a:tr>
              <a:tr h="2906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err="1">
                          <a:effectLst/>
                        </a:rPr>
                        <a:t>Offeror</a:t>
                      </a:r>
                      <a:r>
                        <a:rPr lang="en-US" sz="1600">
                          <a:effectLst/>
                        </a:rPr>
                        <a:t> Conference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August 4, 2023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4221888"/>
                  </a:ext>
                </a:extLst>
              </a:tr>
              <a:tr h="2906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Vendor Question Deadline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August 14, 2023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7944743"/>
                  </a:ext>
                </a:extLst>
              </a:tr>
              <a:tr h="2906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AOC Response to Vendor Questions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August 17, 2023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3778466"/>
                  </a:ext>
                </a:extLst>
              </a:tr>
              <a:tr h="2906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Deadline for Submission of Offers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August 25, 2023 at 3:00 PM Pacific Time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5957088"/>
                  </a:ext>
                </a:extLst>
              </a:tr>
              <a:tr h="2906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Offeror Demonstrations (if requested)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September 4-7, 2023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6030408"/>
                  </a:ext>
                </a:extLst>
              </a:tr>
              <a:tr h="2906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Deadline for BAFO (if requested)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September 19, 2023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8072861"/>
                  </a:ext>
                </a:extLst>
              </a:tr>
              <a:tr h="2906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Notify Finalist(s)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September 29, 2023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7578904"/>
                  </a:ext>
                </a:extLst>
              </a:tr>
              <a:tr h="29069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effectLst/>
                        </a:rPr>
                        <a:t>Contract Negotiations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October 2 – 6, 2023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3967098"/>
                  </a:ext>
                </a:extLst>
              </a:tr>
              <a:tr h="29069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effectLst/>
                        </a:rPr>
                        <a:t>Expected Award of Contract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October 13,2023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1247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4069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Submitting Proposals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/>
              <a:t>All proposals are due August 25, 2023 at 3:00pm PST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/>
              <a:t>No late proposals will be accepted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/>
              <a:t>Only emailed responses are accepted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/>
              <a:t>contracts@nvcourts.nv.gov</a:t>
            </a:r>
          </a:p>
          <a:p>
            <a:pPr>
              <a:buFont typeface="Wingdings" panose="05000000000000000000" pitchFamily="2" charset="2"/>
              <a:buChar char="§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55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Proposal Evaluation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5268716"/>
              </p:ext>
            </p:extLst>
          </p:nvPr>
        </p:nvGraphicFramePr>
        <p:xfrm>
          <a:off x="1410902" y="2776911"/>
          <a:ext cx="6828320" cy="29404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37507">
                  <a:extLst>
                    <a:ext uri="{9D8B030D-6E8A-4147-A177-3AD203B41FA5}">
                      <a16:colId xmlns:a16="http://schemas.microsoft.com/office/drawing/2014/main" val="3230245587"/>
                    </a:ext>
                  </a:extLst>
                </a:gridCol>
                <a:gridCol w="2290813">
                  <a:extLst>
                    <a:ext uri="{9D8B030D-6E8A-4147-A177-3AD203B41FA5}">
                      <a16:colId xmlns:a16="http://schemas.microsoft.com/office/drawing/2014/main" val="1458647808"/>
                    </a:ext>
                  </a:extLst>
                </a:gridCol>
              </a:tblGrid>
              <a:tr h="4200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Evaluation Criteria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Weight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6010680"/>
                  </a:ext>
                </a:extLst>
              </a:tr>
              <a:tr h="4200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err="1">
                          <a:effectLst/>
                        </a:rPr>
                        <a:t>Offeror</a:t>
                      </a:r>
                      <a:r>
                        <a:rPr lang="en-US" sz="1800">
                          <a:effectLst/>
                        </a:rPr>
                        <a:t> Qualifications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73152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20%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73152" marB="0"/>
                </a:tc>
                <a:extLst>
                  <a:ext uri="{0D108BD9-81ED-4DB2-BD59-A6C34878D82A}">
                    <a16:rowId xmlns:a16="http://schemas.microsoft.com/office/drawing/2014/main" val="2459860705"/>
                  </a:ext>
                </a:extLst>
              </a:tr>
              <a:tr h="4200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Requirements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73152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25%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73152" marB="0"/>
                </a:tc>
                <a:extLst>
                  <a:ext uri="{0D108BD9-81ED-4DB2-BD59-A6C34878D82A}">
                    <a16:rowId xmlns:a16="http://schemas.microsoft.com/office/drawing/2014/main" val="2636122764"/>
                  </a:ext>
                </a:extLst>
              </a:tr>
              <a:tr h="4200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Project and Program Management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73152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15%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73152" marB="0"/>
                </a:tc>
                <a:extLst>
                  <a:ext uri="{0D108BD9-81ED-4DB2-BD59-A6C34878D82A}">
                    <a16:rowId xmlns:a16="http://schemas.microsoft.com/office/drawing/2014/main" val="2200669516"/>
                  </a:ext>
                </a:extLst>
              </a:tr>
              <a:tr h="4200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Implementation and Production Services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73152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20%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73152" marB="0"/>
                </a:tc>
                <a:extLst>
                  <a:ext uri="{0D108BD9-81ED-4DB2-BD59-A6C34878D82A}">
                    <a16:rowId xmlns:a16="http://schemas.microsoft.com/office/drawing/2014/main" val="3752443082"/>
                  </a:ext>
                </a:extLst>
              </a:tr>
              <a:tr h="4200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Cost Offer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73152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20%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73152" marB="0"/>
                </a:tc>
                <a:extLst>
                  <a:ext uri="{0D108BD9-81ED-4DB2-BD59-A6C34878D82A}">
                    <a16:rowId xmlns:a16="http://schemas.microsoft.com/office/drawing/2014/main" val="635607553"/>
                  </a:ext>
                </a:extLst>
              </a:tr>
              <a:tr h="4200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TOTAL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73152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100%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73152" marB="0"/>
                </a:tc>
                <a:extLst>
                  <a:ext uri="{0D108BD9-81ED-4DB2-BD59-A6C34878D82A}">
                    <a16:rowId xmlns:a16="http://schemas.microsoft.com/office/drawing/2014/main" val="2914889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469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 and 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Should there be a discrepancy between what is discussed in the Bidders’ Conference and what is in the RFP, the RFP takes precedence and supersedes what is said during the Bidders’ Conference. </a:t>
            </a:r>
          </a:p>
        </p:txBody>
      </p:sp>
    </p:spTree>
    <p:extLst>
      <p:ext uri="{BB962C8B-B14F-4D97-AF65-F5344CB8AC3E}">
        <p14:creationId xmlns:p14="http://schemas.microsoft.com/office/powerpoint/2010/main" val="27798705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2DAC0912B37342B397569E501DBADC" ma:contentTypeVersion="9" ma:contentTypeDescription="Create a new document." ma:contentTypeScope="" ma:versionID="b0839dfe03fe20de3471b2c514d213b8">
  <xsd:schema xmlns:xsd="http://www.w3.org/2001/XMLSchema" xmlns:xs="http://www.w3.org/2001/XMLSchema" xmlns:p="http://schemas.microsoft.com/office/2006/metadata/properties" xmlns:ns2="ef59e933-3a5b-470d-8279-f066b3e21ae7" targetNamespace="http://schemas.microsoft.com/office/2006/metadata/properties" ma:root="true" ma:fieldsID="4741ce9d25c586ff9fbc57afb2725466" ns2:_="">
    <xsd:import namespace="ef59e933-3a5b-470d-8279-f066b3e21a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59e933-3a5b-470d-8279-f066b3e21a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094D54-F88A-4025-9156-A6A1076BB342}">
  <ds:schemaRefs>
    <ds:schemaRef ds:uri="ef59e933-3a5b-470d-8279-f066b3e21ae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37766FA-AEF0-40C8-8F2A-01290648B1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5497AF-FF06-4860-8B39-EF579F864C40}">
  <ds:schemaRefs>
    <ds:schemaRef ds:uri="ef59e933-3a5b-470d-8279-f066b3e21ae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Application>Microsoft Office PowerPoint</Application>
  <PresentationFormat>Widescreen</PresentationFormat>
  <Slides>10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Organic</vt:lpstr>
      <vt:lpstr>JMS Bidders’ Conference</vt:lpstr>
      <vt:lpstr>Agenda</vt:lpstr>
      <vt:lpstr>Introductions</vt:lpstr>
      <vt:lpstr>General Rules and Information</vt:lpstr>
      <vt:lpstr>General Rules and Information</vt:lpstr>
      <vt:lpstr>Schedule of Events</vt:lpstr>
      <vt:lpstr>Submitting Proposals</vt:lpstr>
      <vt:lpstr>Proposal Evaluation</vt:lpstr>
      <vt:lpstr>Questions and Answers</vt:lpstr>
      <vt:lpstr>Master Services Agreement</vt:lpstr>
    </vt:vector>
  </TitlesOfParts>
  <Company>NVSC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Bidder’s Conference</dc:title>
  <dc:creator>Edwards, Rebecca</dc:creator>
  <cp:revision>1</cp:revision>
  <dcterms:created xsi:type="dcterms:W3CDTF">2021-11-09T16:12:07Z</dcterms:created>
  <dcterms:modified xsi:type="dcterms:W3CDTF">2023-08-03T22:15:31Z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0x010100572DAC0912B37342B397569E501DBADC</vt:lpwstr>
  </property>
</Properties>
</file>